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70" r:id="rId3"/>
    <p:sldId id="257" r:id="rId4"/>
    <p:sldId id="258" r:id="rId5"/>
    <p:sldId id="266" r:id="rId6"/>
    <p:sldId id="260" r:id="rId7"/>
    <p:sldId id="271" r:id="rId8"/>
    <p:sldId id="272" r:id="rId9"/>
    <p:sldId id="268" r:id="rId10"/>
    <p:sldId id="261" r:id="rId11"/>
    <p:sldId id="273" r:id="rId12"/>
    <p:sldId id="274" r:id="rId13"/>
    <p:sldId id="275" r:id="rId14"/>
    <p:sldId id="269" r:id="rId15"/>
    <p:sldId id="263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46"/>
    <p:restoredTop sz="94694"/>
  </p:normalViewPr>
  <p:slideViewPr>
    <p:cSldViewPr snapToGrid="0">
      <p:cViewPr varScale="1">
        <p:scale>
          <a:sx n="121" d="100"/>
          <a:sy n="121" d="100"/>
        </p:scale>
        <p:origin x="5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479E9-66DB-4E4A-856D-EA410D16818D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53E80-F606-514A-A630-CAF2E1C5D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9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960A-630C-F94C-8C10-C44AA71434B7}" type="datetime1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7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4EEA-54E9-9F45-A5A9-12C0E1BAEBEF}" type="datetime1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07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45F7-9FE5-2E48-B74E-7C4C04720114}" type="datetime1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7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97B2-4163-A144-AA22-19FC1BAEB748}" type="datetime1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3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201-B370-B941-923E-F6FFFF0881C4}" type="datetime1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8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3457-057F-2648-BA68-F155DC354D10}" type="datetime1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1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90369-4083-B240-BB5C-3F4F34FB2895}" type="datetime1">
              <a:rPr lang="en-US" smtClean="0"/>
              <a:t>1/8/26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3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9D1A-57A7-A342-8347-EF7AB569C442}" type="datetime1">
              <a:rPr lang="en-US" smtClean="0"/>
              <a:t>1/8/26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78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949AD-6353-684B-83F0-5C4DBDED519B}" type="datetime1">
              <a:rPr lang="en-US" smtClean="0"/>
              <a:t>1/8/26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9671E-99E0-4145-A0B5-58785F4B055D}" type="datetime1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6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C86E-85E6-FB4B-AED9-2A51A7909E30}" type="datetime1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6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30B26-8009-3A44-B143-487F96F91D40}" type="datetime1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hyperlink" Target="http://localhost:8080/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963507"/>
            <a:ext cx="7550150" cy="112805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Simple Expense Tracker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5774" y="1471537"/>
            <a:ext cx="4688205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Java Backend + HTML/CSS/JavaScript Frontend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DD156-DDD9-20FE-A9D8-EFBB3C5FCDD2}"/>
              </a:ext>
            </a:extLst>
          </p:cNvPr>
          <p:cNvSpPr txBox="1"/>
          <p:nvPr/>
        </p:nvSpPr>
        <p:spPr>
          <a:xfrm>
            <a:off x="6076124" y="5385646"/>
            <a:ext cx="4688205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BY ALEKYA SAMMANGI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     JANUARY 2025</a:t>
            </a:r>
            <a:endParaRPr lang="en-US" sz="1700" dirty="0">
              <a:solidFill>
                <a:srgbClr val="00B050"/>
              </a:solidFill>
            </a:endParaRP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07942F2D-17A4-2D4E-460C-9222F5163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00"/>
    </mc:Choice>
    <mc:Fallback xmlns="">
      <p:transition spd="slow" advTm="23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70" y="126125"/>
            <a:ext cx="7733643" cy="3844681"/>
          </a:xfrm>
        </p:spPr>
        <p:txBody>
          <a:bodyPr>
            <a:noAutofit/>
          </a:bodyPr>
          <a:lstStyle/>
          <a:p>
            <a:br>
              <a:rPr lang="en-US" sz="1800" dirty="0"/>
            </a:br>
            <a:r>
              <a:rPr lang="en-US" sz="1800" b="1" dirty="0" err="1"/>
              <a:t>Expenses.json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[</a:t>
            </a:r>
            <a:br>
              <a:rPr lang="en-US" sz="1800" dirty="0"/>
            </a:br>
            <a:r>
              <a:rPr lang="en-US" sz="1800" dirty="0"/>
              <a:t>  {"id":1,"category":"Transport","amount":50.00,"date":"2026-01-22","description":"bus"},</a:t>
            </a:r>
            <a:br>
              <a:rPr lang="en-US" sz="1800" dirty="0"/>
            </a:br>
            <a:r>
              <a:rPr lang="en-US" sz="1800" dirty="0"/>
              <a:t>  {"id":3,"category":"Entertainment","amount":60.00,"date":"2026-01-08","description":""},</a:t>
            </a:r>
            <a:br>
              <a:rPr lang="en-US" sz="1800" dirty="0"/>
            </a:br>
            <a:r>
              <a:rPr lang="en-US" sz="1800" dirty="0"/>
              <a:t>  {"id":4,"category":"Education","amount":70.00,"date":"2026-01-08","description":""},</a:t>
            </a:r>
            <a:br>
              <a:rPr lang="en-US" sz="1800" dirty="0"/>
            </a:br>
            <a:r>
              <a:rPr lang="en-US" sz="1800" dirty="0"/>
              <a:t>  {"id":5,"category":"Transport","amount":90.00,"date":"2026-01-08","description":""},</a:t>
            </a:r>
            <a:br>
              <a:rPr lang="en-US" sz="1800" dirty="0"/>
            </a:br>
            <a:r>
              <a:rPr lang="en-US" sz="1800" dirty="0"/>
              <a:t>  {"id":6,"category":"Entertainment","amount":80.00,"date":"2026-01-08","description":""},</a:t>
            </a:r>
            <a:br>
              <a:rPr lang="en-US" sz="1800" dirty="0"/>
            </a:br>
            <a:r>
              <a:rPr lang="en-US" sz="1800" dirty="0"/>
              <a:t>  {"id":7,"category":"Entertainment","amount":90.00,"date":"2026-01-08","description":""}</a:t>
            </a:r>
            <a:br>
              <a:rPr lang="en-US" sz="1800" dirty="0"/>
            </a:br>
            <a:r>
              <a:rPr lang="en-US" sz="1800" dirty="0"/>
              <a:t>]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770" y="4189947"/>
            <a:ext cx="4402045" cy="26486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b="1" dirty="0"/>
              <a:t>Categories:</a:t>
            </a:r>
            <a:r>
              <a:rPr lang="en-US" sz="1600" dirty="0"/>
              <a:t> Food, Transport, Entertainment, Bills, Shopping,       Healthcare, Education </a:t>
            </a:r>
            <a:r>
              <a:rPr lang="en-US" sz="1600" b="1" dirty="0"/>
              <a:t>Total:</a:t>
            </a:r>
            <a:r>
              <a:rPr lang="en-US" sz="1600" dirty="0"/>
              <a:t> $965.00 </a:t>
            </a:r>
            <a:r>
              <a:rPr lang="en-US" sz="1600" b="1" dirty="0"/>
              <a:t>Date Range:</a:t>
            </a:r>
            <a:r>
              <a:rPr lang="en-US" sz="1600" dirty="0"/>
              <a:t> Jan 1-8, 2025</a:t>
            </a:r>
          </a:p>
          <a:p>
            <a:pPr marL="0" indent="0">
              <a:buNone/>
            </a:pPr>
            <a:r>
              <a:rPr lang="en-US" sz="1600" b="1" dirty="0"/>
              <a:t>How to Load:</a:t>
            </a:r>
          </a:p>
          <a:p>
            <a:pPr marL="0" indent="0">
              <a:buNone/>
            </a:pPr>
            <a:r>
              <a:rPr lang="en-US" sz="1600" dirty="0"/>
              <a:t>bash</a:t>
            </a:r>
          </a:p>
          <a:p>
            <a:pPr marL="0" indent="0">
              <a:buNone/>
            </a:pPr>
            <a:r>
              <a:rPr lang="en-US" sz="1600" dirty="0"/>
              <a:t>cp test/seed-</a:t>
            </a:r>
            <a:r>
              <a:rPr lang="en-US" sz="1600" dirty="0" err="1"/>
              <a:t>data.json</a:t>
            </a:r>
            <a:r>
              <a:rPr lang="en-US" sz="1600" dirty="0"/>
              <a:t> data/</a:t>
            </a:r>
            <a:r>
              <a:rPr lang="en-US" sz="1600" dirty="0" err="1"/>
              <a:t>expenses.json</a:t>
            </a:r>
            <a:endParaRPr lang="en-US" sz="1600" dirty="0"/>
          </a:p>
          <a:p>
            <a:pPr marL="0" indent="0">
              <a:buNone/>
            </a:pPr>
            <a:r>
              <a:rPr lang="en-US" sz="1600" i="1" dirty="0"/>
              <a:t># Then restart server</a:t>
            </a: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 </a:t>
            </a:r>
            <a:endParaRPr lang="en-US" sz="1600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84326D2B-21B2-EAE8-816C-08E40F069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F7EAF0-CAC0-A34E-AA4C-17B1959DA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81" y="4409090"/>
            <a:ext cx="3398719" cy="2210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94"/>
    </mc:Choice>
    <mc:Fallback xmlns="">
      <p:transition spd="slow" advTm="22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2491-51E8-E50C-C630-FF9CF898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239012"/>
          </a:xfrm>
        </p:spPr>
        <p:txBody>
          <a:bodyPr anchor="ctr">
            <a:normAutofit/>
          </a:bodyPr>
          <a:lstStyle/>
          <a:p>
            <a:r>
              <a:rPr lang="en-US" sz="240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CDCF-1DB8-AFB1-90E1-CAEE1A24C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500" b="1"/>
              <a:t>1. Add Expense</a:t>
            </a:r>
            <a:r>
              <a:rPr lang="en-US" sz="1500"/>
              <a:t> Form with dropdown, amount, date</a:t>
            </a:r>
          </a:p>
          <a:p>
            <a:pPr marL="0" indent="0">
              <a:buNone/>
            </a:pPr>
            <a:r>
              <a:rPr lang="en-US" sz="1500" b="1"/>
              <a:t>2. Real-time Stats</a:t>
            </a:r>
            <a:r>
              <a:rPr lang="en-US" sz="1500"/>
              <a:t> Cards showing Total, Highest, Lowest</a:t>
            </a:r>
          </a:p>
          <a:p>
            <a:pPr marL="0" indent="0">
              <a:buNone/>
            </a:pPr>
            <a:r>
              <a:rPr lang="en-US" sz="1500" b="1"/>
              <a:t>3. Visual Analytics</a:t>
            </a:r>
            <a:r>
              <a:rPr lang="en-US" sz="1500"/>
              <a:t> Line chart (trend) + Doughnut chart (category)</a:t>
            </a:r>
          </a:p>
          <a:p>
            <a:pPr marL="0" indent="0">
              <a:buNone/>
            </a:pPr>
            <a:r>
              <a:rPr lang="en-US" sz="1500" b="1"/>
              <a:t>4. Expense Management</a:t>
            </a:r>
            <a:r>
              <a:rPr lang="en-US" sz="1500"/>
              <a:t> Table with delete buttons</a:t>
            </a:r>
          </a:p>
          <a:p>
            <a:pPr marL="0" indent="0">
              <a:buNone/>
            </a:pPr>
            <a:endParaRPr lang="en-US" sz="15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A71934-366E-65FC-3076-BF8E14F0A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203" y="1592212"/>
            <a:ext cx="5305409" cy="3450320"/>
          </a:xfrm>
          <a:prstGeom prst="rect">
            <a:avLst/>
          </a:prstGeom>
        </p:spPr>
      </p:pic>
      <p:pic>
        <p:nvPicPr>
          <p:cNvPr id="64" name="Audio 63">
            <a:extLst>
              <a:ext uri="{FF2B5EF4-FFF2-40B4-BE49-F238E27FC236}">
                <a16:creationId xmlns:a16="http://schemas.microsoft.com/office/drawing/2014/main" id="{AE040AF3-27C4-378E-A1C0-44D1980C7F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7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94"/>
    </mc:Choice>
    <mc:Fallback xmlns="">
      <p:transition spd="slow" advTm="33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EA5A-5AA2-84F0-485E-4B0E243C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43584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E6BD18-1F61-8511-FDAA-35BB06895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40246"/>
            <a:ext cx="3995057" cy="259814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7E8D07-0AD0-57F5-7F2F-4BEA11718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9" y="4140246"/>
            <a:ext cx="3995057" cy="259814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90942B-5C2D-E170-F88F-09E00A49D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45" y="1264196"/>
            <a:ext cx="4397829" cy="2860084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DDD0D632-4097-37C4-1769-D68C5CC34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144362"/>
            <a:ext cx="8414656" cy="55940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8" name="Audio 47">
            <a:extLst>
              <a:ext uri="{FF2B5EF4-FFF2-40B4-BE49-F238E27FC236}">
                <a16:creationId xmlns:a16="http://schemas.microsoft.com/office/drawing/2014/main" id="{A5C0349A-7036-B109-58DD-8C9889BE7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52"/>
    </mc:Choice>
    <mc:Fallback xmlns="">
      <p:transition spd="slow" advTm="20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EF1-BFBF-98BF-7593-CB65C62E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39"/>
            <a:ext cx="7547864" cy="1259139"/>
          </a:xfrm>
        </p:spPr>
        <p:txBody>
          <a:bodyPr>
            <a:normAutofit/>
          </a:bodyPr>
          <a:lstStyle/>
          <a:p>
            <a:r>
              <a:rPr lang="en-US" sz="4700" dirty="0"/>
              <a:t>              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7D38-8AAD-9E0A-88B4-3E83C2973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600" y="383925"/>
            <a:ext cx="6802166" cy="48186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u="sng" dirty="0"/>
              <a:t>https://</a:t>
            </a:r>
            <a:r>
              <a:rPr lang="en-US" sz="1900" u="sng" dirty="0" err="1"/>
              <a:t>github.com</a:t>
            </a:r>
            <a:r>
              <a:rPr lang="en-US" sz="1900" u="sng" dirty="0"/>
              <a:t>/Alekya0508/Expense-tracker-</a:t>
            </a:r>
            <a:r>
              <a:rPr lang="en-US" sz="1900" u="sng" dirty="0" err="1"/>
              <a:t>application.git</a:t>
            </a:r>
            <a:endParaRPr lang="en-US" sz="1900" u="sng" dirty="0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96E162DF-12BD-CAEB-2C94-3FED845C1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28"/>
    </mc:Choice>
    <mc:Fallback xmlns="">
      <p:transition spd="slow" advTm="35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FE8F-D03A-69CF-D73E-D81490E4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2900" b="1" dirty="0"/>
              <a:t>Future Improvements</a:t>
            </a:r>
            <a:endParaRPr lang="en-US" sz="2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C18D8-2638-3AC1-3656-0B1EBB45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Phase 1 (Short-term)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Edit expense functionality</a:t>
            </a:r>
          </a:p>
          <a:p>
            <a:pPr marL="0" indent="0">
              <a:buNone/>
            </a:pPr>
            <a:r>
              <a:rPr lang="en-US" sz="1900" dirty="0"/>
              <a:t>Date range filtering</a:t>
            </a:r>
          </a:p>
          <a:p>
            <a:pPr marL="0" indent="0">
              <a:buNone/>
            </a:pPr>
            <a:r>
              <a:rPr lang="en-US" sz="1900" dirty="0"/>
              <a:t>Search functionality</a:t>
            </a:r>
          </a:p>
          <a:p>
            <a:pPr marL="0" indent="0">
              <a:buNone/>
            </a:pPr>
            <a:r>
              <a:rPr lang="en-US" sz="1900" dirty="0"/>
              <a:t>Export to CSV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b="1" dirty="0"/>
              <a:t>Phase 2 (Medium-term)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User authentication</a:t>
            </a:r>
          </a:p>
          <a:p>
            <a:pPr marL="0" indent="0">
              <a:buNone/>
            </a:pPr>
            <a:r>
              <a:rPr lang="en-US" sz="1900" dirty="0"/>
              <a:t>Budget planning</a:t>
            </a:r>
          </a:p>
          <a:p>
            <a:pPr marL="0" indent="0">
              <a:buNone/>
            </a:pPr>
            <a:r>
              <a:rPr lang="en-US" sz="1900" dirty="0"/>
              <a:t>Spending alerts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DA6D5676-C52B-1EDD-56AA-ADD47EA9C4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3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64"/>
    </mc:Choice>
    <mc:Fallback xmlns="">
      <p:transition spd="slow" advTm="30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endParaRPr lang="en-US" sz="1900"/>
          </a:p>
          <a:p>
            <a:r>
              <a:rPr lang="en-US" sz="1900"/>
              <a:t>✅ </a:t>
            </a:r>
            <a:r>
              <a:rPr lang="en-US" sz="1900" b="1"/>
              <a:t>Fully Functional Application</a:t>
            </a:r>
            <a:r>
              <a:rPr lang="en-US" sz="1900"/>
              <a:t> All requirements met</a:t>
            </a:r>
          </a:p>
          <a:p>
            <a:r>
              <a:rPr lang="en-US" sz="1900"/>
              <a:t>✅</a:t>
            </a:r>
            <a:r>
              <a:rPr lang="en-US" sz="1900" b="1"/>
              <a:t> Clean Architecture</a:t>
            </a:r>
            <a:r>
              <a:rPr lang="en-US" sz="1900"/>
              <a:t> Three-tier design, separation of concerns</a:t>
            </a:r>
          </a:p>
          <a:p>
            <a:r>
              <a:rPr lang="en-US" sz="1900"/>
              <a:t>✅</a:t>
            </a:r>
            <a:r>
              <a:rPr lang="en-US" sz="1900" b="1"/>
              <a:t> Production Ready</a:t>
            </a:r>
            <a:r>
              <a:rPr lang="en-US" sz="1900"/>
              <a:t> Error handling, validation, persistence</a:t>
            </a:r>
          </a:p>
          <a:p>
            <a:r>
              <a:rPr lang="en-US" sz="1900"/>
              <a:t>✅</a:t>
            </a:r>
            <a:r>
              <a:rPr lang="en-US" sz="1900" b="1"/>
              <a:t> Well Documented</a:t>
            </a:r>
            <a:r>
              <a:rPr lang="en-US" sz="1900"/>
              <a:t> README, comments, presentation</a:t>
            </a:r>
          </a:p>
          <a:p>
            <a:r>
              <a:rPr lang="en-US" sz="1900"/>
              <a:t>✅</a:t>
            </a:r>
            <a:r>
              <a:rPr lang="en-US" sz="1900" b="1"/>
              <a:t> Easy to Run</a:t>
            </a:r>
            <a:r>
              <a:rPr lang="en-US" sz="1900"/>
              <a:t> Compile, run, access</a:t>
            </a:r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9245D53F-E586-9374-39C2-2CCA972A0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54"/>
    </mc:Choice>
    <mc:Fallback xmlns="">
      <p:transition spd="slow" advTm="42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C4B4-033A-D8BE-95BB-5A474202B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0" y="2675731"/>
            <a:ext cx="78867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44A6-7D32-668B-6623-373DF5B31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7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E22C-B077-2A41-57C1-2B3E3CE9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6907"/>
          </a:xfrm>
        </p:spPr>
        <p:txBody>
          <a:bodyPr/>
          <a:lstStyle/>
          <a:p>
            <a:r>
              <a:rPr lang="en-US" dirty="0"/>
              <a:t>Approach &amp;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8AD077-4463-2F15-E6A4-B84E599DFEA7}"/>
              </a:ext>
            </a:extLst>
          </p:cNvPr>
          <p:cNvSpPr/>
          <p:nvPr/>
        </p:nvSpPr>
        <p:spPr>
          <a:xfrm>
            <a:off x="1650123" y="1999334"/>
            <a:ext cx="2222938" cy="6401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Frontend Layer</a:t>
            </a:r>
          </a:p>
          <a:p>
            <a:pPr algn="ctr"/>
            <a:r>
              <a:rPr lang="en-US" dirty="0"/>
              <a:t>HTML/CSS/JavaScript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442E71-AC2F-601A-F37E-00DF56E32F6A}"/>
              </a:ext>
            </a:extLst>
          </p:cNvPr>
          <p:cNvSpPr/>
          <p:nvPr/>
        </p:nvSpPr>
        <p:spPr>
          <a:xfrm>
            <a:off x="1650123" y="3657729"/>
            <a:ext cx="2222938" cy="6401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Business Layer</a:t>
            </a:r>
          </a:p>
          <a:p>
            <a:pPr algn="ctr"/>
            <a:r>
              <a:rPr lang="en-US" dirty="0"/>
              <a:t>Java Classes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20417C-1981-08D8-4C7A-07E2F7E73EEF}"/>
              </a:ext>
            </a:extLst>
          </p:cNvPr>
          <p:cNvSpPr/>
          <p:nvPr/>
        </p:nvSpPr>
        <p:spPr>
          <a:xfrm>
            <a:off x="1650123" y="5287830"/>
            <a:ext cx="2222938" cy="6401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Layer</a:t>
            </a:r>
          </a:p>
          <a:p>
            <a:pPr algn="ctr"/>
            <a:r>
              <a:rPr lang="en-US" dirty="0"/>
              <a:t>Json file Storage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8509D3E3-84B4-B5C6-2FF4-DADAB619D91E}"/>
              </a:ext>
            </a:extLst>
          </p:cNvPr>
          <p:cNvSpPr/>
          <p:nvPr/>
        </p:nvSpPr>
        <p:spPr>
          <a:xfrm>
            <a:off x="2435194" y="2667760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0FFFBCB-AC9B-8652-51D0-072BBDCEF74B}"/>
              </a:ext>
            </a:extLst>
          </p:cNvPr>
          <p:cNvSpPr/>
          <p:nvPr/>
        </p:nvSpPr>
        <p:spPr>
          <a:xfrm>
            <a:off x="2435194" y="4309422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995CF-A148-9A12-9EFC-04D7BF8A8E88}"/>
              </a:ext>
            </a:extLst>
          </p:cNvPr>
          <p:cNvSpPr txBox="1"/>
          <p:nvPr/>
        </p:nvSpPr>
        <p:spPr>
          <a:xfrm>
            <a:off x="704193" y="1161107"/>
            <a:ext cx="243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Three-Tier Architecture: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03D16-EFED-4328-C33D-DAB75AA63A64}"/>
              </a:ext>
            </a:extLst>
          </p:cNvPr>
          <p:cNvSpPr txBox="1"/>
          <p:nvPr/>
        </p:nvSpPr>
        <p:spPr>
          <a:xfrm>
            <a:off x="5605528" y="2461792"/>
            <a:ext cx="3000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Design Principles</a:t>
            </a:r>
            <a:r>
              <a:rPr lang="en-US" dirty="0"/>
              <a:t>:</a:t>
            </a:r>
          </a:p>
          <a:p>
            <a:r>
              <a:rPr lang="en-US" dirty="0"/>
              <a:t>✓ Separation of Concerns</a:t>
            </a:r>
          </a:p>
          <a:p>
            <a:r>
              <a:rPr lang="en-US" dirty="0"/>
              <a:t>✓ Pure Java - No Frameworks</a:t>
            </a:r>
          </a:p>
          <a:p>
            <a:r>
              <a:rPr lang="en-US" dirty="0"/>
              <a:t>✓ RESTful API Design</a:t>
            </a:r>
          </a:p>
          <a:p>
            <a:r>
              <a:rPr lang="en-US" dirty="0"/>
              <a:t> ✓ File-Based Persistence</a:t>
            </a:r>
          </a:p>
          <a:p>
            <a:endParaRPr lang="en-US" dirty="0"/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BA39449D-2262-0730-3F16-0680DB4B1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04"/>
    </mc:Choice>
    <mc:Fallback xmlns="">
      <p:transition spd="slow" advTm="58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706" cy="1188720"/>
          </a:xfrm>
        </p:spPr>
        <p:txBody>
          <a:bodyPr>
            <a:normAutofit/>
          </a:bodyPr>
          <a:lstStyle/>
          <a:p>
            <a:r>
              <a:rPr lang="en-US" sz="3500" dirty="0"/>
              <a:t>Key Backend Files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6AD6DA-9923-D174-CA48-0E5973B57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0810994"/>
              </p:ext>
            </p:extLst>
          </p:nvPr>
        </p:nvGraphicFramePr>
        <p:xfrm>
          <a:off x="776096" y="2415507"/>
          <a:ext cx="7589521" cy="3101250"/>
        </p:xfrm>
        <a:graphic>
          <a:graphicData uri="http://schemas.openxmlformats.org/drawingml/2006/table">
            <a:tbl>
              <a:tblPr firstRow="1" bandRow="1"/>
              <a:tblGrid>
                <a:gridCol w="2684099">
                  <a:extLst>
                    <a:ext uri="{9D8B030D-6E8A-4147-A177-3AD203B41FA5}">
                      <a16:colId xmlns:a16="http://schemas.microsoft.com/office/drawing/2014/main" val="2908866038"/>
                    </a:ext>
                  </a:extLst>
                </a:gridCol>
                <a:gridCol w="1458721">
                  <a:extLst>
                    <a:ext uri="{9D8B030D-6E8A-4147-A177-3AD203B41FA5}">
                      <a16:colId xmlns:a16="http://schemas.microsoft.com/office/drawing/2014/main" val="2277435714"/>
                    </a:ext>
                  </a:extLst>
                </a:gridCol>
                <a:gridCol w="801710">
                  <a:extLst>
                    <a:ext uri="{9D8B030D-6E8A-4147-A177-3AD203B41FA5}">
                      <a16:colId xmlns:a16="http://schemas.microsoft.com/office/drawing/2014/main" val="879836"/>
                    </a:ext>
                  </a:extLst>
                </a:gridCol>
                <a:gridCol w="2644991">
                  <a:extLst>
                    <a:ext uri="{9D8B030D-6E8A-4147-A177-3AD203B41FA5}">
                      <a16:colId xmlns:a16="http://schemas.microsoft.com/office/drawing/2014/main" val="3726699374"/>
                    </a:ext>
                  </a:extLst>
                </a:gridCol>
              </a:tblGrid>
              <a:tr h="3386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effectLst/>
                          <a:latin typeface="Helvetica Neue" panose="02000503000000020004" pitchFamily="2" charset="0"/>
                        </a:rPr>
                        <a:t>File Name</a:t>
                      </a:r>
                      <a:endParaRPr lang="en-US" sz="1800" dirty="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Purpose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Key Features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157031"/>
                  </a:ext>
                </a:extLst>
              </a:tr>
              <a:tr h="901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Expense.java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Data Model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POJO with getters/setters, custom toJson()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33255"/>
                  </a:ext>
                </a:extLst>
              </a:tr>
              <a:tr h="620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ExpenseManager.java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Business Logic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Add, calculate, analyze expenses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981319"/>
                  </a:ext>
                </a:extLst>
              </a:tr>
              <a:tr h="620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FileStorage.java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Persistence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Custom JSON parser, file I/O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616851"/>
                  </a:ext>
                </a:extLst>
              </a:tr>
              <a:tr h="620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Helvetica Neue" panose="02000503000000020004" pitchFamily="2" charset="0"/>
                        </a:rPr>
                        <a:t>ExpenseServer.java</a:t>
                      </a: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Helvetica Neue" panose="02000503000000020004" pitchFamily="2" charset="0"/>
                        </a:rPr>
                        <a:t>HTTP Server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effectLst/>
                          <a:latin typeface="Helvetica Neue" panose="02000503000000020004" pitchFamily="2" charset="0"/>
                        </a:rPr>
                        <a:t>REST API, request handling</a:t>
                      </a:r>
                    </a:p>
                  </a:txBody>
                  <a:tcPr marL="48885" marR="48885" marT="9777" marB="9777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92152"/>
                  </a:ext>
                </a:extLst>
              </a:tr>
            </a:tbl>
          </a:graphicData>
        </a:graphic>
      </p:graphicFrame>
      <p:pic>
        <p:nvPicPr>
          <p:cNvPr id="44" name="Audio 43">
            <a:extLst>
              <a:ext uri="{FF2B5EF4-FFF2-40B4-BE49-F238E27FC236}">
                <a16:creationId xmlns:a16="http://schemas.microsoft.com/office/drawing/2014/main" id="{6DADB60C-3914-6EAA-A627-07B9DCA9F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16"/>
    </mc:Choice>
    <mc:Fallback xmlns="">
      <p:transition spd="slow" advTm="87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Key Frontend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endParaRPr lang="en-US" sz="1900"/>
          </a:p>
          <a:p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22AA4D-2F55-5BB5-B54C-D6666799C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750836"/>
              </p:ext>
            </p:extLst>
          </p:nvPr>
        </p:nvGraphicFramePr>
        <p:xfrm>
          <a:off x="3490722" y="1560408"/>
          <a:ext cx="5177791" cy="3737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9658">
                  <a:extLst>
                    <a:ext uri="{9D8B030D-6E8A-4147-A177-3AD203B41FA5}">
                      <a16:colId xmlns:a16="http://schemas.microsoft.com/office/drawing/2014/main" val="1957719987"/>
                    </a:ext>
                  </a:extLst>
                </a:gridCol>
                <a:gridCol w="1729792">
                  <a:extLst>
                    <a:ext uri="{9D8B030D-6E8A-4147-A177-3AD203B41FA5}">
                      <a16:colId xmlns:a16="http://schemas.microsoft.com/office/drawing/2014/main" val="423685077"/>
                    </a:ext>
                  </a:extLst>
                </a:gridCol>
                <a:gridCol w="1938341">
                  <a:extLst>
                    <a:ext uri="{9D8B030D-6E8A-4147-A177-3AD203B41FA5}">
                      <a16:colId xmlns:a16="http://schemas.microsoft.com/office/drawing/2014/main" val="3522351254"/>
                    </a:ext>
                  </a:extLst>
                </a:gridCol>
              </a:tblGrid>
              <a:tr h="617303">
                <a:tc>
                  <a:txBody>
                    <a:bodyPr/>
                    <a:lstStyle/>
                    <a:p>
                      <a:r>
                        <a:rPr lang="en-US" sz="1600"/>
                        <a:t>       Index.html</a:t>
                      </a:r>
                    </a:p>
                  </a:txBody>
                  <a:tcPr marL="83419" marR="83419" marT="41710" marB="4171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            App.js</a:t>
                      </a:r>
                    </a:p>
                  </a:txBody>
                  <a:tcPr marL="83419" marR="83419" marT="41710" marB="4171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        Style.css</a:t>
                      </a:r>
                    </a:p>
                  </a:txBody>
                  <a:tcPr marL="83419" marR="83419" marT="41710" marB="41710"/>
                </a:tc>
                <a:extLst>
                  <a:ext uri="{0D108BD9-81ED-4DB2-BD59-A6C34878D82A}">
                    <a16:rowId xmlns:a16="http://schemas.microsoft.com/office/drawing/2014/main" val="1940535557"/>
                  </a:ext>
                </a:extLst>
              </a:tr>
              <a:tr h="31198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Structure &amp; Layout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expense form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Statistics cards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Chart containers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Expense table</a:t>
                      </a:r>
                    </a:p>
                    <a:p>
                      <a:endParaRPr lang="en-US" sz="1600" dirty="0"/>
                    </a:p>
                  </a:txBody>
                  <a:tcPr marL="83419" marR="83419" marT="41710" marB="4171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Functionality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Fetch API calls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 manipulation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Chart.js rendering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Real-time updates</a:t>
                      </a:r>
                    </a:p>
                    <a:p>
                      <a:endParaRPr lang="en-US" sz="1600"/>
                    </a:p>
                  </a:txBody>
                  <a:tcPr marL="83419" marR="83419" marT="41710" marB="4171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Modern Styling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backgrounds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Responsive CSS Grid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Card-based design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Mobile-friendly layout</a:t>
                      </a:r>
                    </a:p>
                    <a:p>
                      <a:endParaRPr lang="en-US" sz="1600" dirty="0"/>
                    </a:p>
                  </a:txBody>
                  <a:tcPr marL="83419" marR="83419" marT="41710" marB="41710"/>
                </a:tc>
                <a:extLst>
                  <a:ext uri="{0D108BD9-81ED-4DB2-BD59-A6C34878D82A}">
                    <a16:rowId xmlns:a16="http://schemas.microsoft.com/office/drawing/2014/main" val="437260957"/>
                  </a:ext>
                </a:extLst>
              </a:tr>
            </a:tbl>
          </a:graphicData>
        </a:graphic>
      </p:graphicFrame>
      <p:pic>
        <p:nvPicPr>
          <p:cNvPr id="11" name="Audio 10">
            <a:extLst>
              <a:ext uri="{FF2B5EF4-FFF2-40B4-BE49-F238E27FC236}">
                <a16:creationId xmlns:a16="http://schemas.microsoft.com/office/drawing/2014/main" id="{3EFD6CFE-6DEC-029A-9B3E-8CA16F2A4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39"/>
    </mc:Choice>
    <mc:Fallback xmlns="">
      <p:transition spd="slow" advTm="60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4C40-C816-A13A-3A43-A4533FF01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309258"/>
          </a:xfrm>
        </p:spPr>
        <p:txBody>
          <a:bodyPr>
            <a:noAutofit/>
          </a:bodyPr>
          <a:lstStyle/>
          <a:p>
            <a:r>
              <a:rPr lang="en-US" sz="2400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322A4-D572-194B-F4FF-0F9A3E8D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7931" y="706135"/>
            <a:ext cx="8229600" cy="58772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200" dirty="0"/>
              <a:t>expense-tracker/</a:t>
            </a:r>
          </a:p>
          <a:p>
            <a:pPr marL="0" indent="0">
              <a:buNone/>
            </a:pPr>
            <a:r>
              <a:rPr lang="en-US" sz="1200" dirty="0"/>
              <a:t> ├── </a:t>
            </a:r>
            <a:r>
              <a:rPr lang="en-US" sz="1200" dirty="0" err="1"/>
              <a:t>src</a:t>
            </a:r>
            <a:r>
              <a:rPr lang="en-US" sz="1200" dirty="0"/>
              <a:t>/</a:t>
            </a:r>
          </a:p>
          <a:p>
            <a:pPr marL="0" indent="0">
              <a:buNone/>
            </a:pPr>
            <a:r>
              <a:rPr lang="en-US" sz="1200" dirty="0"/>
              <a:t>│           └── main/</a:t>
            </a:r>
          </a:p>
          <a:p>
            <a:pPr marL="0" indent="0">
              <a:buNone/>
            </a:pPr>
            <a:r>
              <a:rPr lang="en-US" sz="1200" dirty="0"/>
              <a:t>│           └── java/</a:t>
            </a:r>
          </a:p>
          <a:p>
            <a:pPr marL="0" indent="0">
              <a:buNone/>
            </a:pPr>
            <a:r>
              <a:rPr lang="en-US" sz="1200" dirty="0"/>
              <a:t>│           └── com/</a:t>
            </a:r>
          </a:p>
          <a:p>
            <a:pPr marL="0" indent="0">
              <a:buNone/>
            </a:pPr>
            <a:r>
              <a:rPr lang="en-US" sz="1200" dirty="0"/>
              <a:t>│           └── </a:t>
            </a:r>
            <a:r>
              <a:rPr lang="en-US" sz="1200" dirty="0" err="1"/>
              <a:t>expensetracker</a:t>
            </a:r>
            <a:r>
              <a:rPr lang="en-US" sz="1200" dirty="0"/>
              <a:t>/</a:t>
            </a:r>
          </a:p>
          <a:p>
            <a:pPr marL="0" indent="0">
              <a:buNone/>
            </a:pPr>
            <a:r>
              <a:rPr lang="en-US" sz="1200" dirty="0"/>
              <a:t>│                                     ├── model/</a:t>
            </a:r>
          </a:p>
          <a:p>
            <a:pPr marL="0" indent="0">
              <a:buNone/>
            </a:pPr>
            <a:r>
              <a:rPr lang="en-US" sz="1200" dirty="0"/>
              <a:t>│                                               └── </a:t>
            </a:r>
            <a:r>
              <a:rPr lang="en-US" sz="1200" dirty="0" err="1"/>
              <a:t>Expense.java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│                                     ├── service/</a:t>
            </a:r>
          </a:p>
          <a:p>
            <a:pPr marL="0" indent="0">
              <a:buNone/>
            </a:pPr>
            <a:r>
              <a:rPr lang="en-US" sz="1200" dirty="0"/>
              <a:t>│                                                ├── </a:t>
            </a:r>
            <a:r>
              <a:rPr lang="en-US" sz="1200" dirty="0" err="1"/>
              <a:t>ExpenseManager.java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│                                                 └── </a:t>
            </a:r>
            <a:r>
              <a:rPr lang="en-US" sz="1200" dirty="0" err="1"/>
              <a:t>FileStorage.java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│                                      └── server/</a:t>
            </a:r>
          </a:p>
          <a:p>
            <a:pPr marL="0" indent="0">
              <a:buNone/>
            </a:pPr>
            <a:r>
              <a:rPr lang="en-US" sz="1200" dirty="0"/>
              <a:t>│                                                   └── </a:t>
            </a:r>
            <a:r>
              <a:rPr lang="en-US" sz="1200" dirty="0" err="1"/>
              <a:t>ExpenseServer.java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├── frontend/</a:t>
            </a:r>
          </a:p>
          <a:p>
            <a:pPr marL="0" indent="0">
              <a:buNone/>
            </a:pPr>
            <a:r>
              <a:rPr lang="en-US" sz="1200" dirty="0"/>
              <a:t>│              ├── </a:t>
            </a:r>
            <a:r>
              <a:rPr lang="en-US" sz="1200" dirty="0" err="1"/>
              <a:t>index.html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│              ├── </a:t>
            </a:r>
            <a:r>
              <a:rPr lang="en-US" sz="1200" dirty="0" err="1"/>
              <a:t>style.css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│               └── </a:t>
            </a:r>
            <a:r>
              <a:rPr lang="en-US" sz="1200" dirty="0" err="1"/>
              <a:t>app.js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├── data/</a:t>
            </a:r>
          </a:p>
          <a:p>
            <a:pPr marL="0" indent="0">
              <a:buNone/>
            </a:pPr>
            <a:r>
              <a:rPr lang="en-US" sz="1200" dirty="0"/>
              <a:t>│              └── </a:t>
            </a:r>
            <a:r>
              <a:rPr lang="en-US" sz="1200" dirty="0" err="1"/>
              <a:t>expenses.json</a:t>
            </a:r>
            <a:r>
              <a:rPr lang="en-US" sz="1200" dirty="0"/>
              <a:t> (auto-generated)</a:t>
            </a:r>
          </a:p>
          <a:p>
            <a:pPr marL="0" indent="0">
              <a:buNone/>
            </a:pPr>
            <a:r>
              <a:rPr lang="en-US" sz="1200" dirty="0"/>
              <a:t>├── test/</a:t>
            </a:r>
          </a:p>
          <a:p>
            <a:pPr marL="0" indent="0">
              <a:buNone/>
            </a:pPr>
            <a:r>
              <a:rPr lang="en-US" sz="1200" dirty="0"/>
              <a:t>│              └── seed-</a:t>
            </a:r>
            <a:r>
              <a:rPr lang="en-US" sz="1200" dirty="0" err="1"/>
              <a:t>data.json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└── </a:t>
            </a:r>
            <a:r>
              <a:rPr lang="en-US" sz="1200" dirty="0" err="1"/>
              <a:t>README.md</a:t>
            </a:r>
            <a:endParaRPr lang="en-US" sz="1200" dirty="0"/>
          </a:p>
          <a:p>
            <a:pPr marL="0" indent="0">
              <a:buNone/>
            </a:pPr>
            <a:endParaRPr lang="en-US" sz="3400" dirty="0"/>
          </a:p>
          <a:p>
            <a:endParaRPr lang="en-US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B8127738-CC30-C36F-D409-122561FF6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20"/>
    </mc:Choice>
    <mc:Fallback xmlns="">
      <p:transition spd="slow" advTm="40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86211"/>
          </a:xfrm>
        </p:spPr>
        <p:txBody>
          <a:bodyPr>
            <a:normAutofit/>
          </a:bodyPr>
          <a:lstStyle/>
          <a:p>
            <a:r>
              <a:rPr lang="en-US" sz="2000" dirty="0"/>
              <a:t>How to Run - Compilation &amp; Execution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45A358D6-BE65-0D8E-8409-FFE9AB6FC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66D309-2E5D-B9C3-98B6-966DB0A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3960"/>
            <a:ext cx="8144289" cy="5527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/>
              <a:t>S</a:t>
            </a:r>
            <a:r>
              <a:rPr lang="en-US" sz="1300" b="1" dirty="0"/>
              <a:t>tep 1: Compile Java Code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bash</a:t>
            </a:r>
          </a:p>
          <a:p>
            <a:pPr marL="0" indent="0">
              <a:buNone/>
            </a:pPr>
            <a:r>
              <a:rPr lang="en-US" sz="1300" i="1" dirty="0"/>
              <a:t># Create output directory</a:t>
            </a: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mkdir</a:t>
            </a:r>
            <a:r>
              <a:rPr lang="en-US" sz="1300" dirty="0"/>
              <a:t> -p bin</a:t>
            </a:r>
          </a:p>
          <a:p>
            <a:pPr marL="0" indent="0">
              <a:buNone/>
            </a:pPr>
            <a:r>
              <a:rPr lang="en-US" sz="1300" i="1" dirty="0"/>
              <a:t># Compile Java files</a:t>
            </a: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javac</a:t>
            </a:r>
            <a:r>
              <a:rPr lang="en-US" sz="1300" dirty="0"/>
              <a:t> -d bin </a:t>
            </a:r>
            <a:r>
              <a:rPr lang="en-US" sz="1300" dirty="0" err="1"/>
              <a:t>src</a:t>
            </a:r>
            <a:r>
              <a:rPr lang="en-US" sz="1300" dirty="0"/>
              <a:t>/main/java/com/</a:t>
            </a:r>
            <a:r>
              <a:rPr lang="en-US" sz="1300" dirty="0" err="1"/>
              <a:t>expensetracker</a:t>
            </a:r>
            <a:r>
              <a:rPr lang="en-US" sz="1300" dirty="0"/>
              <a:t>/model/*.java</a:t>
            </a:r>
          </a:p>
          <a:p>
            <a:pPr marL="0" indent="0">
              <a:buNone/>
            </a:pPr>
            <a:r>
              <a:rPr lang="en-US" sz="1300" dirty="0" err="1"/>
              <a:t>javac</a:t>
            </a:r>
            <a:r>
              <a:rPr lang="en-US" sz="1300" dirty="0"/>
              <a:t> -d bin -cp bin </a:t>
            </a:r>
            <a:r>
              <a:rPr lang="en-US" sz="1300" dirty="0" err="1"/>
              <a:t>src</a:t>
            </a:r>
            <a:r>
              <a:rPr lang="en-US" sz="1300" dirty="0"/>
              <a:t>/main/java/com/</a:t>
            </a:r>
            <a:r>
              <a:rPr lang="en-US" sz="1300" dirty="0" err="1"/>
              <a:t>expensetracker</a:t>
            </a:r>
            <a:r>
              <a:rPr lang="en-US" sz="1300" dirty="0"/>
              <a:t>/service/*.java</a:t>
            </a:r>
          </a:p>
          <a:p>
            <a:pPr marL="0" indent="0">
              <a:buNone/>
            </a:pPr>
            <a:r>
              <a:rPr lang="en-US" sz="1300" dirty="0" err="1"/>
              <a:t>javac</a:t>
            </a:r>
            <a:r>
              <a:rPr lang="en-US" sz="1300" dirty="0"/>
              <a:t> -d bin -cp bin </a:t>
            </a:r>
            <a:r>
              <a:rPr lang="en-US" sz="1300" dirty="0" err="1"/>
              <a:t>src</a:t>
            </a:r>
            <a:r>
              <a:rPr lang="en-US" sz="1300" dirty="0"/>
              <a:t>/main/java/com/</a:t>
            </a:r>
            <a:r>
              <a:rPr lang="en-US" sz="1300" dirty="0" err="1"/>
              <a:t>expensetracker</a:t>
            </a:r>
            <a:r>
              <a:rPr lang="en-US" sz="1300" dirty="0"/>
              <a:t>/server/*.java</a:t>
            </a:r>
          </a:p>
          <a:p>
            <a:pPr marL="0" indent="0">
              <a:buNone/>
            </a:pPr>
            <a:r>
              <a:rPr lang="en-US" sz="1300" b="1" dirty="0"/>
              <a:t>- Step 2: Run the Server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bash</a:t>
            </a:r>
          </a:p>
          <a:p>
            <a:pPr marL="0" indent="0">
              <a:buNone/>
            </a:pPr>
            <a:r>
              <a:rPr lang="en-US" sz="1300" dirty="0"/>
              <a:t>java -cp bin </a:t>
            </a:r>
            <a:r>
              <a:rPr lang="en-US" sz="1300" dirty="0" err="1"/>
              <a:t>com.expensetracker.server.ExpenseServer</a:t>
            </a:r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Expected Output</a:t>
            </a:r>
            <a:r>
              <a:rPr lang="en-US" sz="1300" dirty="0"/>
              <a:t>:</a:t>
            </a:r>
          </a:p>
          <a:p>
            <a:pPr marL="0" indent="0">
              <a:buNone/>
            </a:pPr>
            <a:r>
              <a:rPr lang="en-US" sz="1300" dirty="0"/>
              <a:t>Server started on port 8080</a:t>
            </a:r>
          </a:p>
          <a:p>
            <a:pPr marL="0" indent="0">
              <a:buNone/>
            </a:pPr>
            <a:r>
              <a:rPr lang="en-US" sz="1300" dirty="0"/>
              <a:t>Open http://localhost:8080 in your browser</a:t>
            </a:r>
          </a:p>
          <a:p>
            <a:pPr marL="0" indent="0">
              <a:buNone/>
            </a:pPr>
            <a:r>
              <a:rPr lang="en-US" sz="1300" b="1" dirty="0"/>
              <a:t>- Step 3: Access Application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Open browser</a:t>
            </a:r>
          </a:p>
          <a:p>
            <a:pPr marL="0" indent="0">
              <a:buNone/>
            </a:pPr>
            <a:r>
              <a:rPr lang="en-US" sz="1300" dirty="0"/>
              <a:t>Navigate to: </a:t>
            </a:r>
            <a:r>
              <a:rPr lang="en-US" sz="1300" b="1" u="sng" dirty="0">
                <a:hlinkClick r:id="rId5"/>
              </a:rPr>
              <a:t>http://localhost:8080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Start using the application!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18"/>
    </mc:Choice>
    <mc:Fallback xmlns="">
      <p:transition spd="slow" advTm="6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A2DE-9221-4E36-9805-7618B997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1434"/>
            <a:ext cx="8229600" cy="10089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Testing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0A088927-3A56-6338-BF6C-8EBFDEBE0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ED4F2-3759-B639-0C4E-74E819C45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95" y="1208238"/>
            <a:ext cx="7886700" cy="4926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  </a:t>
            </a:r>
            <a:r>
              <a:rPr lang="en-US" sz="1200" b="1" dirty="0"/>
              <a:t>Manual Test Scenarios</a:t>
            </a:r>
            <a:r>
              <a:rPr lang="en-US" sz="1200" dirty="0"/>
              <a:t>:</a:t>
            </a:r>
          </a:p>
          <a:p>
            <a:r>
              <a:rPr lang="en-US" sz="1200" b="1" dirty="0"/>
              <a:t>Add Expense Test</a:t>
            </a:r>
            <a:endParaRPr lang="en-US" sz="1200" dirty="0"/>
          </a:p>
          <a:p>
            <a:pPr lvl="1"/>
            <a:r>
              <a:rPr lang="en-US" sz="1200" dirty="0"/>
              <a:t>Select category: Food</a:t>
            </a:r>
          </a:p>
          <a:p>
            <a:pPr lvl="1"/>
            <a:r>
              <a:rPr lang="en-US" sz="1200" dirty="0"/>
              <a:t>Enter amount: $50.00</a:t>
            </a:r>
          </a:p>
          <a:p>
            <a:pPr lvl="1"/>
            <a:r>
              <a:rPr lang="en-US" sz="1200" dirty="0"/>
              <a:t>Select today's date</a:t>
            </a:r>
          </a:p>
          <a:p>
            <a:pPr lvl="1"/>
            <a:r>
              <a:rPr lang="en-US" sz="1200" dirty="0"/>
              <a:t>Expected: Appears in table, total updates</a:t>
            </a:r>
          </a:p>
          <a:p>
            <a:r>
              <a:rPr lang="en-US" sz="1200" b="1" dirty="0"/>
              <a:t>Statistics Test</a:t>
            </a:r>
            <a:endParaRPr lang="en-US" sz="1200" dirty="0"/>
          </a:p>
          <a:p>
            <a:pPr lvl="1"/>
            <a:r>
              <a:rPr lang="en-US" sz="1200" dirty="0"/>
              <a:t>Add 3 expenses (different categories)</a:t>
            </a:r>
          </a:p>
          <a:p>
            <a:pPr lvl="1"/>
            <a:r>
              <a:rPr lang="en-US" sz="1200" dirty="0"/>
              <a:t>Expected: Highest/lowest correct</a:t>
            </a:r>
          </a:p>
          <a:p>
            <a:r>
              <a:rPr lang="en-US" sz="1200" b="1" dirty="0"/>
              <a:t>Charts Test</a:t>
            </a:r>
            <a:endParaRPr lang="en-US" sz="1200" dirty="0"/>
          </a:p>
          <a:p>
            <a:pPr lvl="1"/>
            <a:r>
              <a:rPr lang="en-US" sz="1200" dirty="0"/>
              <a:t>View trend &amp; category charts</a:t>
            </a:r>
          </a:p>
          <a:p>
            <a:pPr lvl="1"/>
            <a:r>
              <a:rPr lang="en-US" sz="1200" dirty="0"/>
              <a:t>Expected: Interactive, accurate</a:t>
            </a:r>
          </a:p>
          <a:p>
            <a:r>
              <a:rPr lang="en-US" sz="1200" b="1" dirty="0"/>
              <a:t>Delete Test</a:t>
            </a:r>
            <a:endParaRPr lang="en-US" sz="1200" dirty="0"/>
          </a:p>
          <a:p>
            <a:pPr lvl="1"/>
            <a:r>
              <a:rPr lang="en-US" sz="1200" dirty="0"/>
              <a:t>Click delete button</a:t>
            </a:r>
          </a:p>
          <a:p>
            <a:pPr lvl="1"/>
            <a:r>
              <a:rPr lang="en-US" sz="1200" dirty="0"/>
              <a:t>Expected: Removed, stats recalculate</a:t>
            </a:r>
          </a:p>
          <a:p>
            <a:r>
              <a:rPr lang="en-US" sz="1200" b="1" dirty="0"/>
              <a:t>Persistence Test</a:t>
            </a:r>
            <a:endParaRPr lang="en-US" sz="1200" dirty="0"/>
          </a:p>
          <a:p>
            <a:pPr lvl="1"/>
            <a:r>
              <a:rPr lang="en-US" sz="1200" dirty="0"/>
              <a:t>Restart server</a:t>
            </a:r>
          </a:p>
          <a:p>
            <a:pPr lvl="1"/>
            <a:r>
              <a:rPr lang="en-US" sz="1200" dirty="0"/>
              <a:t>Expected: All data still present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1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38"/>
    </mc:Choice>
    <mc:Fallback xmlns="">
      <p:transition spd="slow" advTm="54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54A1-D3D7-E121-1B7E-8A22241F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Verification</a:t>
            </a:r>
            <a:endParaRPr lang="en-US" dirty="0"/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2596827A-8ECF-9E26-CBCF-4DD18B02C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F1581F-455C-18D1-767D-720F364C9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Backend Verification:</a:t>
            </a:r>
            <a:r>
              <a:rPr lang="en-US" sz="2000" dirty="0"/>
              <a:t> ✅ Server starts without errors ✅ Port 8080 accessible ✅ All 4 API endpoints respond ✅ JSON file created automatically ✅ Data persists after restart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Frontend Verification:</a:t>
            </a:r>
            <a:r>
              <a:rPr lang="en-US" sz="2000" dirty="0"/>
              <a:t> ✅ Page loads completely ✅ Forms validate input ✅ Charts render correctly ✅ API calls succeed ✅ Delete buttons work ✅ Mobile responsive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61"/>
    </mc:Choice>
    <mc:Fallback xmlns="">
      <p:transition spd="slow" advTm="46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CE00-FB7F-FC61-C8E2-7E50BF26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1" y="240241"/>
            <a:ext cx="8070041" cy="1228299"/>
          </a:xfrm>
        </p:spPr>
        <p:txBody>
          <a:bodyPr>
            <a:normAutofit/>
          </a:bodyPr>
          <a:lstStyle/>
          <a:p>
            <a:r>
              <a:rPr lang="en-US" sz="3500" dirty="0"/>
              <a:t>Test data and Seed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66CF-8437-F6F3-8D81-8AEEC4389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1" y="2321476"/>
            <a:ext cx="3648656" cy="3850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300" b="1" dirty="0"/>
          </a:p>
          <a:p>
            <a:pPr>
              <a:lnSpc>
                <a:spcPct val="90000"/>
              </a:lnSpc>
            </a:pPr>
            <a:endParaRPr lang="en-US" sz="13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The </a:t>
            </a:r>
            <a:r>
              <a:rPr lang="en-US" sz="1800" b="1" dirty="0"/>
              <a:t>test/seed-</a:t>
            </a:r>
            <a:r>
              <a:rPr lang="en-US" sz="1800" b="1" dirty="0" err="1"/>
              <a:t>data.json</a:t>
            </a:r>
            <a:r>
              <a:rPr lang="en-US" sz="1800" dirty="0"/>
              <a:t> file contains 12 sample expenses:</a:t>
            </a:r>
          </a:p>
          <a:p>
            <a:pPr>
              <a:lnSpc>
                <a:spcPct val="90000"/>
              </a:lnSpc>
            </a:pPr>
            <a:endParaRPr lang="en-US" sz="1800" b="1" dirty="0"/>
          </a:p>
          <a:p>
            <a:pPr>
              <a:lnSpc>
                <a:spcPct val="90000"/>
              </a:lnSpc>
            </a:pPr>
            <a:endParaRPr lang="en-US" sz="1800" b="1" dirty="0"/>
          </a:p>
          <a:p>
            <a:pPr>
              <a:lnSpc>
                <a:spcPct val="90000"/>
              </a:lnSpc>
            </a:pPr>
            <a:endParaRPr lang="en-US" sz="1800" b="1" dirty="0"/>
          </a:p>
          <a:p>
            <a:pPr>
              <a:lnSpc>
                <a:spcPct val="90000"/>
              </a:lnSpc>
            </a:pPr>
            <a:endParaRPr lang="en-US" sz="18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Total</a:t>
            </a:r>
            <a:r>
              <a:rPr lang="en-US" sz="1800" dirty="0"/>
              <a:t>: $965.00</a:t>
            </a:r>
            <a:br>
              <a:rPr lang="en-US" sz="1800" dirty="0"/>
            </a:br>
            <a:r>
              <a:rPr lang="en-US" sz="1800" b="1" dirty="0"/>
              <a:t>Date Range</a:t>
            </a:r>
            <a:r>
              <a:rPr lang="en-US" sz="1800" dirty="0"/>
              <a:t>: January 1-8, 2025</a:t>
            </a:r>
            <a:br>
              <a:rPr lang="en-US" sz="1800" dirty="0"/>
            </a:br>
            <a:r>
              <a:rPr lang="en-US" sz="1800" b="1" dirty="0"/>
              <a:t>Highest</a:t>
            </a:r>
            <a:r>
              <a:rPr lang="en-US" sz="1800" dirty="0"/>
              <a:t>: Bills ($215.00)</a:t>
            </a:r>
            <a:br>
              <a:rPr lang="en-US" sz="1800" dirty="0"/>
            </a:br>
            <a:r>
              <a:rPr lang="en-US" sz="1800" b="1" dirty="0"/>
              <a:t>Lowest</a:t>
            </a:r>
            <a:r>
              <a:rPr lang="en-US" sz="1800" dirty="0"/>
              <a:t>: Transport ($55.00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9FCEBF-DCAC-2B97-2365-68DB18DE9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23521"/>
              </p:ext>
            </p:extLst>
          </p:nvPr>
        </p:nvGraphicFramePr>
        <p:xfrm>
          <a:off x="5072239" y="2321476"/>
          <a:ext cx="3254651" cy="380741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488">
                  <a:extLst>
                    <a:ext uri="{9D8B030D-6E8A-4147-A177-3AD203B41FA5}">
                      <a16:colId xmlns:a16="http://schemas.microsoft.com/office/drawing/2014/main" val="1373633686"/>
                    </a:ext>
                  </a:extLst>
                </a:gridCol>
                <a:gridCol w="931482">
                  <a:extLst>
                    <a:ext uri="{9D8B030D-6E8A-4147-A177-3AD203B41FA5}">
                      <a16:colId xmlns:a16="http://schemas.microsoft.com/office/drawing/2014/main" val="3081379362"/>
                    </a:ext>
                  </a:extLst>
                </a:gridCol>
                <a:gridCol w="915681">
                  <a:extLst>
                    <a:ext uri="{9D8B030D-6E8A-4147-A177-3AD203B41FA5}">
                      <a16:colId xmlns:a16="http://schemas.microsoft.com/office/drawing/2014/main" val="1127713315"/>
                    </a:ext>
                  </a:extLst>
                </a:gridCol>
              </a:tblGrid>
              <a:tr h="5422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Category</a:t>
                      </a:r>
                    </a:p>
                  </a:txBody>
                  <a:tcPr marL="79637" marR="79175" marT="22753" marB="17065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Count</a:t>
                      </a:r>
                    </a:p>
                  </a:txBody>
                  <a:tcPr marL="79637" marR="79175" marT="22753" marB="17065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Total</a:t>
                      </a:r>
                    </a:p>
                  </a:txBody>
                  <a:tcPr marL="79637" marR="79175" marT="22753" marB="17065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19698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Food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3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$125.00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809296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Transport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2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$55.00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22642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Entertainment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2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$135.00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176260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Bills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2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$215.00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120689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Shopping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1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$200.00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497945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Healthcare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1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$85.00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898151"/>
                  </a:ext>
                </a:extLst>
              </a:tr>
              <a:tr h="46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Education</a:t>
                      </a:r>
                    </a:p>
                  </a:txBody>
                  <a:tcPr marL="79637" marR="79175" marT="22753" marB="17065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1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.AppleSystemUIFont"/>
                        </a:rPr>
                        <a:t>$150.00</a:t>
                      </a:r>
                    </a:p>
                  </a:txBody>
                  <a:tcPr marL="79637" marR="79175" marT="22753" marB="17065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866920"/>
                  </a:ext>
                </a:extLst>
              </a:tr>
            </a:tbl>
          </a:graphicData>
        </a:graphic>
      </p:graphicFrame>
      <p:pic>
        <p:nvPicPr>
          <p:cNvPr id="8" name="Audio 7">
            <a:extLst>
              <a:ext uri="{FF2B5EF4-FFF2-40B4-BE49-F238E27FC236}">
                <a16:creationId xmlns:a16="http://schemas.microsoft.com/office/drawing/2014/main" id="{CAA1CAB1-FCB8-2B96-678E-CB681CC58A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42"/>
    </mc:Choice>
    <mc:Fallback xmlns="">
      <p:transition spd="slow" advTm="28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389</TotalTime>
  <Words>934</Words>
  <Application>Microsoft Macintosh PowerPoint</Application>
  <PresentationFormat>On-screen Show (4:3)</PresentationFormat>
  <Paragraphs>189</Paragraphs>
  <Slides>16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.AppleSystemUIFont</vt:lpstr>
      <vt:lpstr>Aptos</vt:lpstr>
      <vt:lpstr>Arial</vt:lpstr>
      <vt:lpstr>Calibri</vt:lpstr>
      <vt:lpstr>Calibri Light</vt:lpstr>
      <vt:lpstr>Helvetica Neue</vt:lpstr>
      <vt:lpstr>Office 2013 - 2022 Theme</vt:lpstr>
      <vt:lpstr>Simple Expense Tracker Application</vt:lpstr>
      <vt:lpstr>Approach &amp; Design</vt:lpstr>
      <vt:lpstr>Key Backend Files</vt:lpstr>
      <vt:lpstr>Key Frontend Files</vt:lpstr>
      <vt:lpstr>Project Structure</vt:lpstr>
      <vt:lpstr>How to Run - Compilation &amp; Execution</vt:lpstr>
      <vt:lpstr>Testing  </vt:lpstr>
      <vt:lpstr>Verification</vt:lpstr>
      <vt:lpstr>Test data and Seed Data</vt:lpstr>
      <vt:lpstr> Expenses.json  [   {"id":1,"category":"Transport","amount":50.00,"date":"2026-01-22","description":"bus"},   {"id":3,"category":"Entertainment","amount":60.00,"date":"2026-01-08","description":""},   {"id":4,"category":"Education","amount":70.00,"date":"2026-01-08","description":""},   {"id":5,"category":"Transport","amount":90.00,"date":"2026-01-08","description":""},   {"id":6,"category":"Entertainment","amount":80.00,"date":"2026-01-08","description":""},   {"id":7,"category":"Entertainment","amount":90.00,"date":"2026-01-08","description":""} ] </vt:lpstr>
      <vt:lpstr>Key Features</vt:lpstr>
      <vt:lpstr>OUTPUT</vt:lpstr>
      <vt:lpstr>               GITHUB</vt:lpstr>
      <vt:lpstr>Future Improvements</vt:lpstr>
      <vt:lpstr>Summary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Alekya Sammangi</cp:lastModifiedBy>
  <cp:revision>14</cp:revision>
  <dcterms:created xsi:type="dcterms:W3CDTF">2013-01-27T09:14:16Z</dcterms:created>
  <dcterms:modified xsi:type="dcterms:W3CDTF">2026-01-09T02:48:28Z</dcterms:modified>
  <cp:category/>
</cp:coreProperties>
</file>